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63" r:id="rId4"/>
    <p:sldId id="279" r:id="rId5"/>
    <p:sldId id="266" r:id="rId6"/>
    <p:sldId id="268" r:id="rId7"/>
    <p:sldId id="276" r:id="rId8"/>
    <p:sldId id="271" r:id="rId9"/>
    <p:sldId id="272" r:id="rId10"/>
    <p:sldId id="273" r:id="rId11"/>
    <p:sldId id="270" r:id="rId12"/>
    <p:sldId id="281" r:id="rId13"/>
    <p:sldId id="267" r:id="rId14"/>
    <p:sldId id="277" r:id="rId15"/>
    <p:sldId id="278" r:id="rId16"/>
    <p:sldId id="280" r:id="rId17"/>
    <p:sldId id="282" r:id="rId18"/>
    <p:sldId id="25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06" d="100"/>
          <a:sy n="106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 Krewson" userId="76a7c427-8b2c-4710-b5e4-293e75dfa5bf" providerId="ADAL" clId="{58FF3712-964D-4BDB-93C9-0E8BD8648560}"/>
    <pc:docChg chg="custSel modSld">
      <pc:chgData name="Ken Krewson" userId="76a7c427-8b2c-4710-b5e4-293e75dfa5bf" providerId="ADAL" clId="{58FF3712-964D-4BDB-93C9-0E8BD8648560}" dt="2026-02-25T15:48:35.916" v="30" actId="20577"/>
      <pc:docMkLst>
        <pc:docMk/>
      </pc:docMkLst>
      <pc:sldChg chg="modSp mod">
        <pc:chgData name="Ken Krewson" userId="76a7c427-8b2c-4710-b5e4-293e75dfa5bf" providerId="ADAL" clId="{58FF3712-964D-4BDB-93C9-0E8BD8648560}" dt="2026-02-25T15:48:35.916" v="30" actId="20577"/>
        <pc:sldMkLst>
          <pc:docMk/>
          <pc:sldMk cId="4149959052" sldId="280"/>
        </pc:sldMkLst>
        <pc:spChg chg="mod">
          <ac:chgData name="Ken Krewson" userId="76a7c427-8b2c-4710-b5e4-293e75dfa5bf" providerId="ADAL" clId="{58FF3712-964D-4BDB-93C9-0E8BD8648560}" dt="2026-02-25T15:48:35.916" v="30" actId="20577"/>
          <ac:spMkLst>
            <pc:docMk/>
            <pc:sldMk cId="4149959052" sldId="280"/>
            <ac:spMk id="10" creationId="{8A84D63C-C7A9-91B0-1635-A851517B95FA}"/>
          </ac:spMkLst>
        </pc:spChg>
        <pc:picChg chg="mod">
          <ac:chgData name="Ken Krewson" userId="76a7c427-8b2c-4710-b5e4-293e75dfa5bf" providerId="ADAL" clId="{58FF3712-964D-4BDB-93C9-0E8BD8648560}" dt="2026-02-25T15:46:18.764" v="7" actId="1076"/>
          <ac:picMkLst>
            <pc:docMk/>
            <pc:sldMk cId="4149959052" sldId="280"/>
            <ac:picMk id="5" creationId="{E49F5064-2519-E07D-40BD-3A25A8B325A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0EF13-6424-1143-807F-A36104D1D0D2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98DC4-2734-094D-BD7A-506A86AFB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816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9A180-4E72-B3DB-922D-7FDC31BEB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GriffithGothicCond Black" panose="02000606040000020004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E2D5D4-FBBC-364F-3BEB-DC3736B05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latin typeface="GriffithGothicCond Black" panose="02000606040000020004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A78C5-A617-75EA-7D32-9EBC82955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4F7EE-121F-2EDC-177C-D4A6B41F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7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ADB8B-40B5-D639-F435-B64762EC2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5E6B9-8DDD-796C-AB5A-EFA251A11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AB629-7A10-B308-925A-31CBEF391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29F1E-165A-C08B-964C-3CC1E6DAC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2875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D0872-E5C7-BE1A-56E9-1401BD23C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1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AC32-AC6F-2E55-1DA8-007BE63F9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A7DF5-98CE-73D0-404A-C60A6ABAB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41A4E-E008-B2A9-0E26-0DC898634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C30D6-FCC7-96FC-CD02-762E34DBF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2875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19685-A263-FFF7-4762-BE279B6F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32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FBB35-3D73-E864-8A3A-94ADEA9D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141B0-A547-8DF9-08CB-A18FDCC0B3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B9777-061A-601B-A875-E4B9B8ACE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0C580-656B-078D-8D90-6EB552149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E5C97-BA95-B130-B440-5E54F43FC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2875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812118-841B-5735-0990-F8A934B49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1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98AC8-A8D5-EF09-7205-7E43A47A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565CF-08E9-11F5-F05E-795D088AC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D9FB5-6A4E-866F-5A3A-2AAC70AA5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B36B8D-46E6-14A8-B2D5-FD1A0570CB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B14EB0-FFB8-E955-0EEB-7B18707D74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B0B9B-20B9-BB19-3529-BD606E57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E88D51-D78E-4CE7-4132-860C9EB0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2875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F27490-E452-2A2F-AA5F-FA85E1DB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76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9C0B5-A3DB-2E9A-F3BD-1247634F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53CED0-F0C4-7D5B-26A6-06A0C0A2E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DB645-2313-4F98-9604-9CFEEC5EA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2875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6D2F9C-AA2B-8677-87A8-5A5C41110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9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8921FB-7DFB-290B-2FD1-AA9C779F1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FBA376-30FB-252A-98C3-09A77B50E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2875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D55EB-E293-300D-30E5-3AD02AF2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64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549D7-15E4-1366-2550-D01834496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499B1-AF59-1567-7FA2-2E914B902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D93B8-FABB-8CCC-AE95-EDCD69EE8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2C2AEE-82DD-D645-548E-C540717AC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C6113D-64B5-2A12-1606-A95BBBDDC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2875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EB0032-1ED2-EF37-5FC8-EC963331A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94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362F3-411F-A0E3-E6DF-503E78B8C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D59A7F-0EF8-2876-1AAB-A079D9213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258E4-D746-2D61-558B-6BDA8944E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8A73BA-EFF8-FBC7-287D-D0EDFFC14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6EE389-3046-BE18-8113-1D6B4B9F6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2875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68DBC6-E446-2DA6-1E6C-21BAA55C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24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2E128-E886-E122-77E8-85C5D8EE8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A4EF32-5C19-262F-C0BC-FE3B48BBF8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3A186-951D-B6B1-4BA2-723E919AA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AF36E-0DAC-0554-3CEB-72C7C98EC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2875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355AF-780B-940D-8C9F-059B9BCF1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24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AA19D3-F358-96EF-1A8D-49B0172C52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5D614E-2309-E906-5662-B70396EC7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6B0CF-C63A-631F-ABEA-D04AF28C7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F330D-C79F-9BE3-E1F0-F92D164B4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2875"/>
            <a:ext cx="50292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92678-A364-880C-8432-1CD969F3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61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A84DE-7C20-7DB9-4DB6-31AC8A44D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 baseline="0">
                <a:latin typeface="GriffithGothicCond Black" panose="02000606040000020004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C9211-1D18-4DCF-C189-9EE35926E6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latin typeface="GriffithGothicCond Black" panose="02000606040000020004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2A3AC-996B-2851-7A7C-92FD59D4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38870-3535-07DB-0292-5322891AD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75892-C3BA-E9C1-1553-548799A84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51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F113-069D-075E-DA5C-6A4D4D9A8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D6288-89FE-DE43-133E-004096CA0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DF4D1-26BC-AFB6-18AB-ADBB97E43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5C998-81C4-9D7B-E13E-8E1619A07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DD579-9A40-DF05-D47C-A151DD00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62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6DBBB-021C-F14E-2EE7-07145BF3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2B7D2-0365-6995-EF12-FDAB246AD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6A57B-A83C-A945-8734-B46271957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20B94-7CCB-9CEB-7F30-7CFEDC02C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5485-1D1C-16B1-1992-05A586FD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83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184CE-E313-F97B-85C7-2F8A8795F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0E5CA-56A5-C185-08F9-CD0345367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0DC31-1182-78A2-AEE3-BD6FBAEB8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F05860-9678-D5DC-4E6C-56B4BBC0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FB118-4856-5601-4A23-9B2F0BE69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20ECF1-F18E-52E4-797C-F6A98D9B5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5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CADF9-9805-7362-7B03-7659FBB8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9DC34F-3E28-7517-F824-9AA91DE55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E306A-EE3D-679A-CB26-FA350C400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D97956-08E3-4251-CAD9-3CFD2C6DC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4A974D-7EB7-8DB8-A2B9-F3F3985E3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96BA7C-BDBB-82DE-5986-E05CD2655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C5347-D09E-259E-1027-753A808C8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A1D261-E2D0-22BB-442A-C6E7073D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13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04EFD-4D3F-B2F6-8723-4A38DC0EB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E7FB22-03A0-970A-87E2-ECB4A0CD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F41B59-6E14-729D-A652-C86C2566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F11AF7-3DD3-C8D4-2137-F49F58F8C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954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BA8BFF-B5CC-3076-4687-4E18A72D7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91B73-379B-EF51-94EB-0E2F06E96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CBFB4-F260-18D4-0043-4DD7BC6E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03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601CC-EEA0-0777-0DF5-BD45CEE0B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28713-332E-7945-245A-6CE872B27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75A9E-B5D7-40D8-12F6-FDFBD28DB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A5D9F5-26B3-DD72-90ED-0ACFFFAE1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855BE-21E5-4E75-A086-1CC094BC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4C2854-5278-08C6-8C32-9F07281B8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52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793E9-AA14-5BA0-8659-9DC359DA7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53A60B-A1AA-A01B-3892-2BB2D7700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B8B64-5A05-BB11-E388-0FFBA79A1E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FAB48-E8B6-CFEA-6AFC-252B6BD0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BD586-8BF6-AA31-36E7-1362014BB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4C390-F586-06A5-FDE9-C6C51DB6B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55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9F3E7-60A7-CBF6-1D96-9FCCAC1EF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C8DFD5-A5B7-31D5-0E35-BB4DC5C6A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DE2ED-216F-D379-7E7A-F9E4316FE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6EEE8-6CB2-D741-975F-A310EA9B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1A533-5E94-5F50-E060-7FDFBBF1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702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8560FF-4DB0-7639-56F7-359F11F8D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EBE6B0-EE48-30CE-2E12-DB70BA60AC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13E82-94FA-27AE-FD5D-126D47ECC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89078-6F6A-256B-833C-B606B095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DA812-6041-ECEF-1770-41AFC71AD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306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accent6">
                <a:lumMod val="40000"/>
                <a:lumOff val="60000"/>
              </a:schemeClr>
            </a:gs>
            <a:gs pos="27000">
              <a:schemeClr val="accent5">
                <a:lumMod val="20000"/>
                <a:lumOff val="80000"/>
              </a:schemeClr>
            </a:gs>
            <a:gs pos="46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59F3AB-3DBB-C9AA-81A9-D8C3C3EBF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44D97-2763-5B3C-2828-EAB73997D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15BB8-CC50-8D9B-C61B-045012B977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BED756-1D12-7A43-9B18-01194C908339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07A8F-EBE5-620C-433E-2D13865434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08F7F0-3AAA-5F4C-BEE1-898426EF186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rainbow light in the sky&#10;&#10;Description automatically generated">
            <a:extLst>
              <a:ext uri="{FF2B5EF4-FFF2-40B4-BE49-F238E27FC236}">
                <a16:creationId xmlns:a16="http://schemas.microsoft.com/office/drawing/2014/main" id="{8722D998-C315-0A22-7B6E-AF3CEA6FE7C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7000"/>
          </a:blip>
          <a:stretch>
            <a:fillRect/>
          </a:stretch>
        </p:blipFill>
        <p:spPr>
          <a:xfrm>
            <a:off x="-1089765" y="365125"/>
            <a:ext cx="13465480" cy="5251841"/>
          </a:xfrm>
          <a:prstGeom prst="rect">
            <a:avLst/>
          </a:prstGeom>
        </p:spPr>
      </p:pic>
      <p:pic>
        <p:nvPicPr>
          <p:cNvPr id="11" name="Picture 10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53E043E1-CEC8-29BD-A740-9C60E31E08D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978384" y="5794839"/>
            <a:ext cx="2497336" cy="49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1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6000">
              <a:schemeClr val="accent1">
                <a:lumMod val="20000"/>
                <a:lumOff val="80000"/>
              </a:schemeClr>
            </a:gs>
            <a:gs pos="27000">
              <a:schemeClr val="accent4">
                <a:lumMod val="20000"/>
                <a:lumOff val="80000"/>
              </a:schemeClr>
            </a:gs>
            <a:gs pos="46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FD9300-2947-18BD-4146-EFE8AD510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1A94F-CE81-4488-16CE-F0734120F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4205A-40FE-30F1-7668-EB56A73FDD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38714B-C1B2-0C40-8FCD-3FE0FDBC4B8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C9799-5774-D28E-99ED-1AD65B595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6982F-DD0C-D936-5839-3E5B15E2E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271B97-9252-F445-8C52-FDE06B6663E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29879F-FC63-54C5-6E27-ADA0F35800F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4000"/>
          </a:blip>
          <a:stretch>
            <a:fillRect/>
          </a:stretch>
        </p:blipFill>
        <p:spPr>
          <a:xfrm>
            <a:off x="-1" y="6032662"/>
            <a:ext cx="12209313" cy="837210"/>
          </a:xfrm>
          <a:prstGeom prst="rect">
            <a:avLst/>
          </a:prstGeom>
        </p:spPr>
      </p:pic>
      <p:pic>
        <p:nvPicPr>
          <p:cNvPr id="7" name="Picture 6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53DA17B2-24C7-C063-90DB-7798D5C4004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978384" y="5794839"/>
            <a:ext cx="2497336" cy="49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6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cid:18cb161f08ccbec2776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D7545-CB1A-6647-6A6C-1B2B49897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437" y="31435"/>
            <a:ext cx="10831398" cy="1021974"/>
          </a:xfrm>
        </p:spPr>
        <p:txBody>
          <a:bodyPr>
            <a:noAutofit/>
          </a:bodyPr>
          <a:lstStyle/>
          <a:p>
            <a:r>
              <a:rPr lang="en-US" sz="3600" b="1" i="0" u="none" strike="noStrike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Introducing Green Flash</a:t>
            </a:r>
            <a:br>
              <a:rPr lang="en-US" sz="3600" b="1" i="0" u="none" strike="noStrike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i="0" u="none" strike="noStrike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Chromatography, sc-CO</a:t>
            </a:r>
            <a:r>
              <a:rPr lang="en-US" sz="3600" b="1" i="0" u="none" strike="noStrike" baseline="-25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b="1" i="0" u="none" strike="noStrike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Flash</a:t>
            </a:r>
            <a:endParaRPr lang="en-US" sz="3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3CB702-F445-EAAA-A4E8-886E0B3DB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94616"/>
            <a:ext cx="9144000" cy="4772109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Kenneth J. James PhD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President and Director of Technology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G-Flash LLC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machine with a screen and bottles of water&#10;&#10;Description automatically generated">
            <a:extLst>
              <a:ext uri="{FF2B5EF4-FFF2-40B4-BE49-F238E27FC236}">
                <a16:creationId xmlns:a16="http://schemas.microsoft.com/office/drawing/2014/main" id="{25B3A5A0-E01C-BA28-177F-C715B1E5D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52" y="883726"/>
            <a:ext cx="4716034" cy="41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333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55FC7-B53F-4BC4-F3ED-C5A156B1A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042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Green Flash</a:t>
            </a:r>
            <a:r>
              <a:rPr lang="en-US" sz="4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Chromatography (G-Flash</a:t>
            </a:r>
            <a:r>
              <a:rPr lang="en-US" sz="44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4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sz="4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E90FE-E2F7-0A84-8CD6-E50B28FE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715"/>
            <a:ext cx="10515600" cy="4659248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G-Flash</a:t>
            </a:r>
            <a:r>
              <a:rPr lang="en-US" sz="2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replaces over 80% of the organic solvents currently used for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Traditional Flash Chromatography with supercritical carbon dioxide (sc-CO</a:t>
            </a:r>
            <a:r>
              <a:rPr lang="en-US" sz="2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800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G-Flash</a:t>
            </a:r>
            <a:r>
              <a:rPr lang="en-US" sz="2800" u="sng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US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Benefits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 money spent on costly organic solvents </a:t>
            </a:r>
            <a:r>
              <a:rPr lang="en-US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their disposal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 workflow, speed and quality of separations – Less solvent to evaporate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Enhanced workplace safety by minimizing the use of toxic, flammable solvents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Meet demands for greener technologies and regulatory compliance</a:t>
            </a:r>
          </a:p>
          <a:p>
            <a:pPr marL="742950" lvl="1" indent="-285750">
              <a:lnSpc>
                <a:spcPct val="160000"/>
              </a:lnSpc>
              <a:spcBef>
                <a:spcPts val="0"/>
              </a:spcBef>
              <a:tabLst>
                <a:tab pos="9144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Potential for new applications not currently possible with traditional Flash Chromatography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en-US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402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1529F-360D-1AC2-3FC0-D5A19F3B7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946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G-Flash</a:t>
            </a:r>
            <a:r>
              <a:rPr lang="en-US" sz="36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alt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Chromatography with Three Key Innovations</a:t>
            </a:r>
            <a:br>
              <a:rPr lang="en-US" sz="9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560E1-C0CD-6186-4052-3224E4C2C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594"/>
            <a:ext cx="10515600" cy="477236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Goal was to make the transition from traditional Flash Chromatography to GreenFlash Chromatography as seamless as possible!</a:t>
            </a:r>
          </a:p>
          <a:p>
            <a:endParaRPr lang="en-US" alt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Technologies:</a:t>
            </a:r>
          </a:p>
          <a:p>
            <a:endParaRPr lang="en-US" alt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Accurate, reliable, pumping of liquid CO</a:t>
            </a:r>
            <a:r>
              <a:rPr lang="en-US" altLang="en-US" sz="8000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utilizing Joule Thompson Expansion to</a:t>
            </a:r>
            <a:r>
              <a:rPr lang="en-US" altLang="en-US" sz="8000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cool CO</a:t>
            </a:r>
            <a:r>
              <a:rPr lang="en-US" altLang="en-US" sz="8000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bring density to ~1g/ml, an efficient way to pump highly compressible CO</a:t>
            </a:r>
            <a:r>
              <a:rPr lang="en-US" altLang="en-US" sz="8000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just one pump.</a:t>
            </a:r>
          </a:p>
          <a:p>
            <a:pPr marL="0" indent="0">
              <a:buNone/>
            </a:pPr>
            <a:endParaRPr lang="en-US" alt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 Containment Assembly enables the use of pre-packed silica gel in disposable cartridges; The same plastic flash cartridges used in traditional flash systems.</a:t>
            </a:r>
          </a:p>
          <a:p>
            <a:pPr marL="457200" lvl="1" indent="0">
              <a:buNone/>
            </a:pPr>
            <a:endParaRPr lang="en-US" alt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Gas/Liquid Separator applied for the first time to a Flash Chromatography System; Separated fractions are collected in exactly the same manner as a traditional Flash Chromatography system.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007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AA9F8-7495-3454-44AE-222AECD9D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59912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G-Flash</a:t>
            </a:r>
            <a:r>
              <a:rPr lang="en-US" sz="36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Chromatography – The Technology</a:t>
            </a:r>
            <a:br>
              <a:rPr lang="en-US" sz="4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DE9E2-BA67-83E3-92D1-D77749FA7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1"/>
            <a:ext cx="10515600" cy="489680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Joule-Thompson Expansion to cool CO</a:t>
            </a:r>
            <a:r>
              <a:rPr lang="en-US" baseline="-25000" dirty="0"/>
              <a:t>2</a:t>
            </a:r>
            <a:r>
              <a:rPr lang="en-US" dirty="0"/>
              <a:t> raising the Density to ~1g/ml for efficient pumping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D166B1-22C4-D79C-6571-CF2E3BE56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028" y="2201422"/>
            <a:ext cx="4062952" cy="455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81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9C568-2030-8416-D89B-46DBE6E30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6731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G-Flash</a:t>
            </a:r>
            <a:r>
              <a:rPr lang="en-US" sz="28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Chromatography – The Technology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D28C6-E1FE-4AE1-65E4-2B3C8702C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Pressure Containment Assembly (PCA) to allow the use of traditional disposable flash cartridges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BE384-720B-AA8F-72AD-751A6B69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972" y="2300027"/>
            <a:ext cx="2682094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8AA034-69B4-665B-C763-4D2CE50F0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235" y="2508186"/>
            <a:ext cx="2663303" cy="339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553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1913A-C10D-5D90-3682-110FAB06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953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G-Flash</a:t>
            </a:r>
            <a:r>
              <a:rPr lang="en-US" sz="28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Chromatography – The Technology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27F9F-2583-4AA8-EBCD-532BE3755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91761"/>
            <a:ext cx="10775623" cy="4985202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Interchangeable Cartridge Fixture for GFC, Simple Loading/Unloading</a:t>
            </a:r>
          </a:p>
        </p:txBody>
      </p:sp>
      <p:pic>
        <p:nvPicPr>
          <p:cNvPr id="4" name="Picture 3" descr="A circular metal object with holes&#10;&#10;Description automatically generated">
            <a:extLst>
              <a:ext uri="{FF2B5EF4-FFF2-40B4-BE49-F238E27FC236}">
                <a16:creationId xmlns:a16="http://schemas.microsoft.com/office/drawing/2014/main" id="{805802A7-B792-BAB4-AE8E-9B8C13700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0" y="2349681"/>
            <a:ext cx="2487419" cy="3316558"/>
          </a:xfrm>
          <a:prstGeom prst="rect">
            <a:avLst/>
          </a:prstGeom>
        </p:spPr>
      </p:pic>
      <p:pic>
        <p:nvPicPr>
          <p:cNvPr id="7" name="Picture 6" descr="A close-up of a syringe&#10;&#10;Description automatically generated">
            <a:extLst>
              <a:ext uri="{FF2B5EF4-FFF2-40B4-BE49-F238E27FC236}">
                <a16:creationId xmlns:a16="http://schemas.microsoft.com/office/drawing/2014/main" id="{B2EF0751-6D27-03EF-8928-4D2BFD107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1" y="1857375"/>
            <a:ext cx="5219699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07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80FA2-AB23-EA71-5D86-870DF492E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0933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G-Flash</a:t>
            </a:r>
            <a:r>
              <a:rPr lang="en-US" sz="28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Chromatography – The Technology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77030-128B-3B9E-23AD-4BD4428A2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0643"/>
            <a:ext cx="10515600" cy="503632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Gas Liquid Separator to efficiently collect the separated effluent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D369F-613C-B576-BEDC-3394C318B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798" y="2109411"/>
            <a:ext cx="3178116" cy="41915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0C5789-8F17-F9D1-32CF-BAC3D9BA6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114" y="2109411"/>
            <a:ext cx="3445507" cy="341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5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9A0A1-0168-F051-7E1F-1F86469D9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6726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G-Flash</a:t>
            </a:r>
            <a:r>
              <a:rPr lang="en-US" sz="32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Chromatography – Chromatography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C5031D-5E13-77F4-A1DB-BA97B8BEB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233" y="1761193"/>
            <a:ext cx="6219389" cy="440614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B3ECF56-2F13-C7D6-9783-4FC5E4A5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7267"/>
            <a:ext cx="10515600" cy="569379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p-Anisaldehyde: </a:t>
            </a:r>
            <a:r>
              <a:rPr lang="en-US" sz="2400" b="1" i="0" u="none" strike="noStrike" baseline="0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sc-CO</a:t>
            </a:r>
            <a:r>
              <a:rPr lang="en-US" sz="2400" b="1" i="0" u="none" strike="noStrike" baseline="-25000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0" u="none" strike="noStrike" baseline="0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/Ethyl Acetate – 254nm 5-20% </a:t>
            </a:r>
            <a:r>
              <a:rPr lang="fr-FR" sz="2400" b="1" i="0" u="none" strike="noStrike" baseline="0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Ethyl Acetate Gradient, 12g/15micron Cartridge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1ED476-1284-D56C-B79A-2AE85A5C6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05904"/>
            <a:ext cx="1366982" cy="85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85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8C45A-E4F8-52FD-CDA4-4EA8517F6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G-Flash</a:t>
            </a:r>
            <a:r>
              <a:rPr lang="en-US" sz="32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Chromatography – Chromatography</a:t>
            </a:r>
            <a:endParaRPr lang="en-US" sz="32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FC77AFB-C016-109F-732D-2FD564B8C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1030" y="2330746"/>
            <a:ext cx="6384886" cy="414918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660B29-0CF8-9B48-743B-CDEF760011DA}"/>
              </a:ext>
            </a:extLst>
          </p:cNvPr>
          <p:cNvSpPr txBox="1"/>
          <p:nvPr/>
        </p:nvSpPr>
        <p:spPr>
          <a:xfrm>
            <a:off x="838200" y="1542194"/>
            <a:ext cx="9141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r>
              <a:rPr lang="en-US" sz="2400" b="1" i="0" u="none" strike="noStrike" baseline="0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Anthracene: sc-CO</a:t>
            </a:r>
            <a:r>
              <a:rPr lang="en-US" sz="2400" b="1" i="0" u="none" strike="noStrike" baseline="-25000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0" u="none" strike="noStrike" baseline="0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/Ethyl Acetate – 254nm, 5-20% </a:t>
            </a:r>
            <a:r>
              <a:rPr lang="fr-FR" sz="2400" b="1" i="0" u="none" strike="noStrike" baseline="0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Ethyl Acetate Gradient, 12g/15 micron Cartridge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A chemical structure of a molecule&#10;&#10;Description automatically generated">
            <a:extLst>
              <a:ext uri="{FF2B5EF4-FFF2-40B4-BE49-F238E27FC236}">
                <a16:creationId xmlns:a16="http://schemas.microsoft.com/office/drawing/2014/main" id="{9CBD9B99-8B3D-4FD1-A571-1A5FDD7DC62C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123" y="3171189"/>
            <a:ext cx="1080700" cy="7786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1120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602E9-45B9-544E-610B-4A00DE66C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240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G-Flash</a:t>
            </a:r>
            <a:r>
              <a:rPr lang="en-US" sz="32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Chromatography – Chromatography</a:t>
            </a:r>
            <a:endParaRPr lang="en-US" sz="3200" dirty="0"/>
          </a:p>
        </p:txBody>
      </p:sp>
      <p:pic>
        <p:nvPicPr>
          <p:cNvPr id="4" name="Content Placeholder 3" descr="Chart, line chart&#10;&#10;Description automatically generated">
            <a:extLst>
              <a:ext uri="{FF2B5EF4-FFF2-40B4-BE49-F238E27FC236}">
                <a16:creationId xmlns:a16="http://schemas.microsoft.com/office/drawing/2014/main" id="{218F61CF-B6AF-4C1B-A993-0A7C3E7CD3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69" r="2774"/>
          <a:stretch/>
        </p:blipFill>
        <p:spPr bwMode="auto">
          <a:xfrm>
            <a:off x="1430681" y="2124983"/>
            <a:ext cx="7834133" cy="3646533"/>
          </a:xfrm>
          <a:prstGeom prst="rect">
            <a:avLst/>
          </a:prstGeom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ACC0AC-DE6B-DEB9-13E9-26F4158CF389}"/>
              </a:ext>
            </a:extLst>
          </p:cNvPr>
          <p:cNvSpPr txBox="1"/>
          <p:nvPr/>
        </p:nvSpPr>
        <p:spPr>
          <a:xfrm>
            <a:off x="1302948" y="1254285"/>
            <a:ext cx="9825487" cy="771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Separation of Alkyl Phthalates, 280nm,</a:t>
            </a:r>
            <a:r>
              <a:rPr lang="en-US" sz="2000" b="1" i="0" u="none" strike="noStrike" baseline="0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5-15% </a:t>
            </a:r>
            <a:r>
              <a:rPr lang="fr-FR" sz="2000" b="1" i="0" u="none" strike="noStrike" baseline="0" dirty="0">
                <a:solidFill>
                  <a:srgbClr val="3148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Methanol Gradient, 25mls/min, 12g,  25- micron Cartridge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6E7256CE-476B-4A6F-83A2-4C39F79300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960489" y="2421736"/>
            <a:ext cx="685800" cy="877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Dipropyl phthalate 98%">
            <a:extLst>
              <a:ext uri="{FF2B5EF4-FFF2-40B4-BE49-F238E27FC236}">
                <a16:creationId xmlns:a16="http://schemas.microsoft.com/office/drawing/2014/main" id="{F7BAFCE4-125C-46F3-8CFB-9BC594AB6B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340" y="2501793"/>
            <a:ext cx="1069340" cy="717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140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4470-6726-91B0-AAA7-C79AEAC78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9F6AA-5542-6D2A-405F-05ADC39C0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0D89D9-BCD5-72C8-C016-0808558D1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27" y="69979"/>
            <a:ext cx="11822545" cy="6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74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7FE8-66FB-B04D-21BB-00896DDD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03419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Traditional Flash vs. G-Flash</a:t>
            </a:r>
            <a:r>
              <a:rPr lang="en-US" sz="36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Chromatography Comparison</a:t>
            </a:r>
            <a:br>
              <a:rPr lang="en-US" sz="27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Quinoxaline, Butyl-4-Hydroxybenzoate, and N-(4-Methoxyphenyl)acetamide</a:t>
            </a:r>
            <a:br>
              <a:rPr lang="en-US" sz="4400" dirty="0">
                <a:solidFill>
                  <a:srgbClr val="00206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74D42-A20C-83EA-90E6-CC94799EA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4338"/>
            <a:ext cx="10515600" cy="5248537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/>
              <a:t>Traditional Flash Liquid Injection Spherical 45g 25µm</a:t>
            </a:r>
            <a:br>
              <a:rPr lang="en-GB" sz="1600" dirty="0"/>
            </a:br>
            <a:r>
              <a:rPr lang="en-GB" sz="1600" dirty="0"/>
              <a:t>3 comp suite in IPA 0.5% load</a:t>
            </a:r>
            <a:endParaRPr lang="en-US" sz="1100" dirty="0"/>
          </a:p>
          <a:p>
            <a:pPr marL="0" indent="0">
              <a:buNone/>
            </a:pPr>
            <a:r>
              <a:rPr lang="en-GB" sz="1600" dirty="0"/>
              <a:t>		GFC Spherical 25um, CO</a:t>
            </a:r>
            <a:r>
              <a:rPr lang="en-GB" sz="1600" baseline="-25000" dirty="0"/>
              <a:t>2</a:t>
            </a:r>
            <a:r>
              <a:rPr lang="en-GB" sz="1600" dirty="0"/>
              <a:t>/methanol</a:t>
            </a:r>
            <a:endParaRPr lang="en-US" sz="1100" dirty="0"/>
          </a:p>
          <a:p>
            <a:pPr marL="0" indent="0">
              <a:buNone/>
            </a:pPr>
            <a:br>
              <a:rPr lang="en-GB" sz="1600" dirty="0"/>
            </a:br>
            <a:r>
              <a:rPr lang="en-GB" sz="1600" dirty="0"/>
              <a:t>3 comp suite in IPA 0.5% load</a:t>
            </a:r>
            <a:endParaRPr lang="en-US" sz="16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0764A6-E046-71A3-7280-023411981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42" y="1878266"/>
            <a:ext cx="5046235" cy="22420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0C157E-ED61-86BF-9F38-EF9F150CE933}"/>
              </a:ext>
            </a:extLst>
          </p:cNvPr>
          <p:cNvSpPr txBox="1"/>
          <p:nvPr/>
        </p:nvSpPr>
        <p:spPr>
          <a:xfrm>
            <a:off x="992171" y="4667951"/>
            <a:ext cx="4977105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marR="0" lvl="0" indent="-3619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58220"/>
              </a:buClr>
              <a:buSzPct val="140000"/>
              <a:buFont typeface="Calibri" pitchFamily="34" charset="0"/>
              <a:buChar char="»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Solvent A: n-Heptane		Solvent B: IPA</a:t>
            </a:r>
          </a:p>
          <a:p>
            <a:pPr marL="361950" marR="0" lvl="0" indent="-3619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58220"/>
              </a:buClr>
              <a:buSzPct val="140000"/>
              <a:buFont typeface="Calibri" pitchFamily="34" charset="0"/>
              <a:buChar char="»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Gradient:  B			5%  - 1.15mins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58220"/>
              </a:buClr>
              <a:buSzPct val="140000"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				5-50%  - 12.30mins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58220"/>
              </a:buClr>
              <a:buSzPct val="140000"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				50%  - 1.15mins</a:t>
            </a:r>
          </a:p>
          <a:p>
            <a:pPr marL="361950" marR="0" lvl="0" indent="-3619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58220"/>
              </a:buClr>
              <a:buSzPct val="140000"/>
              <a:buFont typeface="Calibri" pitchFamily="34" charset="0"/>
              <a:buChar char="»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Detection Mode: UV 280nm</a:t>
            </a:r>
          </a:p>
          <a:p>
            <a:pPr marL="361950" marR="0" lvl="0" indent="-3619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58220"/>
              </a:buClr>
              <a:buSzPct val="140000"/>
              <a:buFont typeface="Calibri" pitchFamily="34" charset="0"/>
              <a:buChar char="»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Flow Rate: 60ml/min   Inj. volume:1.1ml of 200mg/ml in IPA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12139E-1B4B-E663-2D8A-8715ABC34640}"/>
              </a:ext>
            </a:extLst>
          </p:cNvPr>
          <p:cNvSpPr txBox="1"/>
          <p:nvPr/>
        </p:nvSpPr>
        <p:spPr>
          <a:xfrm>
            <a:off x="6872140" y="1244338"/>
            <a:ext cx="4189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GFC Spherical 25um, CO</a:t>
            </a:r>
            <a:r>
              <a:rPr lang="en-GB" sz="1600" baseline="-25000" dirty="0"/>
              <a:t>2</a:t>
            </a:r>
            <a:r>
              <a:rPr lang="en-GB" sz="1600" dirty="0"/>
              <a:t>/methanol</a:t>
            </a:r>
            <a:endParaRPr lang="en-US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B258BD-45B8-C907-8C9B-41D6DEB6BCA8}"/>
              </a:ext>
            </a:extLst>
          </p:cNvPr>
          <p:cNvSpPr txBox="1"/>
          <p:nvPr/>
        </p:nvSpPr>
        <p:spPr>
          <a:xfrm>
            <a:off x="6222725" y="4667951"/>
            <a:ext cx="5001208" cy="871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lvl="0" indent="-361950">
              <a:spcBef>
                <a:spcPct val="20000"/>
              </a:spcBef>
              <a:buClr>
                <a:srgbClr val="F58220"/>
              </a:buClr>
              <a:buSzPct val="140000"/>
              <a:buFont typeface="Calibri" pitchFamily="34" charset="0"/>
              <a:buChar char="»"/>
            </a:pPr>
            <a:r>
              <a:rPr lang="en-GB" sz="1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Solvent A: Carbon Dioxide	Solvent B: Methanol</a:t>
            </a:r>
          </a:p>
          <a:p>
            <a:pPr marL="361950" indent="-361950">
              <a:spcBef>
                <a:spcPct val="20000"/>
              </a:spcBef>
              <a:buClr>
                <a:srgbClr val="F58220"/>
              </a:buClr>
              <a:buSzPct val="140000"/>
              <a:buFont typeface="Calibri" pitchFamily="34" charset="0"/>
              <a:buChar char="»"/>
            </a:pPr>
            <a:r>
              <a:rPr lang="en-GB" sz="1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Gradient:  B			2-15%  0-12.30 mins</a:t>
            </a:r>
          </a:p>
          <a:p>
            <a:pPr lvl="0">
              <a:spcBef>
                <a:spcPct val="20000"/>
              </a:spcBef>
              <a:buClr>
                <a:srgbClr val="F58220"/>
              </a:buClr>
              <a:buSzPct val="140000"/>
            </a:pPr>
            <a:r>
              <a:rPr lang="en-GB" sz="1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Detection Mode: UV 280nm	Pres: 1700 psi / Temp: 50</a:t>
            </a:r>
            <a:r>
              <a:rPr lang="en-GB" sz="1100" baseline="30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GB" sz="1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</a:p>
          <a:p>
            <a:pPr marL="361950" lvl="0" indent="-361950">
              <a:spcBef>
                <a:spcPct val="20000"/>
              </a:spcBef>
              <a:buClr>
                <a:srgbClr val="F58220"/>
              </a:buClr>
              <a:buSzPct val="140000"/>
              <a:buFont typeface="Calibri" pitchFamily="34" charset="0"/>
              <a:buChar char="»"/>
            </a:pPr>
            <a:r>
              <a:rPr lang="en-GB" sz="1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Flow Rate: 100ml/min   	Inj. Volume:1.1ml in IPA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6CA2725-7CB1-E869-8182-A254E91F9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119" y="1800775"/>
            <a:ext cx="5384523" cy="2548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8281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DFA54-5429-F971-EA66-FCEDCEA9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825"/>
            <a:ext cx="10515600" cy="93705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Cost Analysis – G-Flash</a:t>
            </a:r>
            <a:r>
              <a:rPr lang="en-US" sz="2800" b="1" kern="100" baseline="300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TM</a:t>
            </a:r>
            <a:r>
              <a:rPr lang="en-US" sz="28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vs. Traditional Flash Chromatography</a:t>
            </a:r>
            <a:br>
              <a:rPr lang="en-US" sz="28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Single Separation Comparison * </a:t>
            </a:r>
            <a:endParaRPr lang="en-US" sz="2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A719F62-AACE-BF40-6BC4-C99A994000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20868"/>
              </p:ext>
            </p:extLst>
          </p:nvPr>
        </p:nvGraphicFramePr>
        <p:xfrm>
          <a:off x="2990802" y="1060881"/>
          <a:ext cx="6210396" cy="26063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78464">
                  <a:extLst>
                    <a:ext uri="{9D8B030D-6E8A-4147-A177-3AD203B41FA5}">
                      <a16:colId xmlns:a16="http://schemas.microsoft.com/office/drawing/2014/main" val="2183892479"/>
                    </a:ext>
                  </a:extLst>
                </a:gridCol>
                <a:gridCol w="1331940">
                  <a:extLst>
                    <a:ext uri="{9D8B030D-6E8A-4147-A177-3AD203B41FA5}">
                      <a16:colId xmlns:a16="http://schemas.microsoft.com/office/drawing/2014/main" val="1798982661"/>
                    </a:ext>
                  </a:extLst>
                </a:gridCol>
                <a:gridCol w="2199992">
                  <a:extLst>
                    <a:ext uri="{9D8B030D-6E8A-4147-A177-3AD203B41FA5}">
                      <a16:colId xmlns:a16="http://schemas.microsoft.com/office/drawing/2014/main" val="1932680837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G-Flash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Traditional Flash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3288541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907516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  Non-Polar Solvent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$         0.43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                  48.73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10601663"/>
                  </a:ext>
                </a:extLst>
              </a:tr>
              <a:tr h="3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  Polar Solvent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         4.38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$                    4.38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0047653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  Nitrogen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         0.61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67916080"/>
                  </a:ext>
                </a:extLst>
              </a:tr>
              <a:tr h="33158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  Solvent Disposal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         4.38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$                  53.11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96674451"/>
                  </a:ext>
                </a:extLst>
              </a:tr>
              <a:tr h="49192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70207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  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b="1" u="sng" strike="noStrike" dirty="0">
                          <a:effectLst/>
                        </a:rPr>
                        <a:t>$         9.80 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>
                          <a:effectLst/>
                        </a:rPr>
                        <a:t>$               </a:t>
                      </a:r>
                      <a:r>
                        <a:rPr lang="en-US" sz="1400" b="1" u="sng" strike="noStrike" dirty="0">
                          <a:effectLst/>
                        </a:rPr>
                        <a:t>106.22 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6359287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B8C0073-95EB-8C46-78FC-31DDB2485660}"/>
              </a:ext>
            </a:extLst>
          </p:cNvPr>
          <p:cNvSpPr txBox="1"/>
          <p:nvPr/>
        </p:nvSpPr>
        <p:spPr>
          <a:xfrm>
            <a:off x="2408221" y="3878488"/>
            <a:ext cx="7405735" cy="258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Based on data we found that a traditional Flash unit is used 5-10 times per day.</a:t>
            </a:r>
            <a:endParaRPr lang="en-US" sz="2000" kern="100" baseline="30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="1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n-US" sz="1000" kern="100" baseline="30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Being conservative, 5 times/day x 5 days/week x 50 weeks per year = 1250 runs/year.</a:t>
            </a:r>
            <a:endParaRPr lang="en-US" sz="2000" kern="100" baseline="30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400" kern="100" baseline="30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	GFC:	 </a:t>
            </a:r>
            <a:r>
              <a:rPr lang="en-US" sz="2400" b="1" u="sng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$12,250.</a:t>
            </a:r>
            <a:r>
              <a:rPr lang="en-US" sz="2400" b="1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	Traditional Flash: 	</a:t>
            </a:r>
            <a:r>
              <a:rPr lang="en-US" sz="2400" b="1" u="sng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$132,775.</a:t>
            </a:r>
            <a:endParaRPr lang="en-US" sz="2400" b="1" kern="100" baseline="30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	</a:t>
            </a:r>
            <a:r>
              <a:rPr lang="en-US" sz="2400" b="1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Cost savings ~11 to 1	</a:t>
            </a:r>
            <a:r>
              <a:rPr lang="en-US" sz="1800" b="1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	</a:t>
            </a:r>
            <a:endParaRPr lang="en-US" sz="1800" kern="100" baseline="30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3">
              <a:spcAft>
                <a:spcPts val="1000"/>
              </a:spcAft>
            </a:pPr>
            <a:r>
              <a:rPr lang="en-US" sz="2800" kern="100" baseline="300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*</a:t>
            </a:r>
            <a:r>
              <a:rPr lang="en-US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Solvent Usage Only, Does not include the workflow advantage.  </a:t>
            </a:r>
          </a:p>
          <a:p>
            <a:pPr lvl="3">
              <a:spcAft>
                <a:spcPts val="1000"/>
              </a:spcAft>
            </a:pPr>
            <a:r>
              <a:rPr lang="en-US" kern="1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Assumed: Electrical consumption and cartridge cost equivalent.</a:t>
            </a:r>
            <a:endParaRPr lang="en-US" kern="100" baseline="30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3">
              <a:spcAft>
                <a:spcPts val="1000"/>
              </a:spcAft>
            </a:pPr>
            <a:r>
              <a:rPr lang="en-US" kern="1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Assumed: Solvent disposal </a:t>
            </a:r>
            <a:r>
              <a:rPr lang="en-US" kern="100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cost the </a:t>
            </a:r>
            <a:r>
              <a:rPr lang="en-US" kern="1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same as acquisition cost.</a:t>
            </a:r>
            <a:endParaRPr lang="en-US" kern="100" baseline="30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185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2C8E2-0848-3A6B-6945-28EE203D7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5"/>
            <a:ext cx="10515600" cy="1318869"/>
          </a:xfrm>
        </p:spPr>
        <p:txBody>
          <a:bodyPr>
            <a:noAutofit/>
          </a:bodyPr>
          <a:lstStyle/>
          <a:p>
            <a:br>
              <a:rPr lang="en-US" sz="32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24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Comments from Key Researchers at Major Pharmaceutical Companies who have seen the G-Flash</a:t>
            </a:r>
            <a:r>
              <a:rPr lang="en-US" sz="2400" kern="100" baseline="300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TM </a:t>
            </a:r>
            <a:r>
              <a:rPr lang="en-US" sz="24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Pre-Commercial Unit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C51EC-3161-2081-4D1F-277AC75BE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594"/>
            <a:ext cx="10515600" cy="459085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800" kern="100" baseline="30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greatly reduced solvent consumptions and that’s a big cost savings.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GreenFlash will make our chemists more productive (workflow!)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could replace 90% of our traditional Flash instruments with GFC.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wish we had this during the Acetonitrile shortage.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is not another version of an SFC instrument, it is the next generation of Flash Chromatography.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Traditional Flash cannot separate Biomolecules.  The potential for performing some of these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separations with GFC is of great interest to us.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Believe GreenFlash Chromatography is the future!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800" kern="100" baseline="30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86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A84D63C-C7A9-91B0-1635-A851517B9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0879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Current Design of the G-Flash Chromatography System</a:t>
            </a:r>
          </a:p>
        </p:txBody>
      </p:sp>
      <p:pic>
        <p:nvPicPr>
          <p:cNvPr id="5" name="Content Placeholder 4" descr="A computer generated machine with a screen&#10;&#10;AI-generated content may be incorrect.">
            <a:extLst>
              <a:ext uri="{FF2B5EF4-FFF2-40B4-BE49-F238E27FC236}">
                <a16:creationId xmlns:a16="http://schemas.microsoft.com/office/drawing/2014/main" id="{E49F5064-2519-E07D-40BD-3A25A8B325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5094" y="1275599"/>
            <a:ext cx="4460771" cy="5217276"/>
          </a:xfr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6965474-50D6-7587-4DB6-5B967D27E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94789"/>
            <a:ext cx="5181600" cy="3987538"/>
          </a:xfrm>
        </p:spPr>
        <p:txBody>
          <a:bodyPr/>
          <a:lstStyle/>
          <a:p>
            <a:r>
              <a:rPr lang="en-US" dirty="0"/>
              <a:t>Gathered feedback from potential users with precommercial unit</a:t>
            </a:r>
          </a:p>
          <a:p>
            <a:r>
              <a:rPr lang="en-US" dirty="0"/>
              <a:t>Validated design</a:t>
            </a:r>
          </a:p>
          <a:p>
            <a:r>
              <a:rPr lang="en-US" dirty="0"/>
              <a:t>Reworked critical components for robustness and operational longevity</a:t>
            </a:r>
          </a:p>
          <a:p>
            <a:r>
              <a:rPr lang="en-US" dirty="0"/>
              <a:t>Designed </a:t>
            </a:r>
            <a:r>
              <a:rPr lang="en-US"/>
              <a:t>for manufacturing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959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CAC2A-316D-9D98-F040-87759C03F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G-Flash</a:t>
            </a:r>
            <a:r>
              <a:rPr lang="en-US" baseline="30000" dirty="0">
                <a:solidFill>
                  <a:srgbClr val="00B050"/>
                </a:solidFill>
              </a:rPr>
              <a:t>TM</a:t>
            </a:r>
            <a:r>
              <a:rPr lang="en-US" dirty="0">
                <a:solidFill>
                  <a:srgbClr val="00B050"/>
                </a:solidFill>
              </a:rPr>
              <a:t> Intellectual Property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9BF519-57E7-4BC4-0E17-0715E0CD6C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3592" y="1122559"/>
            <a:ext cx="10700208" cy="4612882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 Patent #10,765,968: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“Supercritical Fluid Chromatography System”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 Patent #10,610,808: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“Systems and Methods for Supercritical Fluid Chromatography”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 Patent #11,022,350: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“Cooling Loop with Supercritical Fluid System Using Compressed Refrigerant Fluid Flow with a Positive Joule-Thompson Coefficient”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 Patent #11,680,735: “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Supercritical Fluid Chromatography System”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 Patent #11,913,685: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“Cooling Loop with Supercritical Fluid System Using Compressed Refrigerant Fluid Flow with a Positive Joule-Thompson Coefficient”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 Patent #11,946,915: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“Interchangeable Chromatography Cartridge Adapter System”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 Patent #12,036,566: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“Gas-Liquid Separator Assembly”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US Patent 12,460,842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Interchangeable Chromatography Cartridge Adapter System” </a:t>
            </a:r>
          </a:p>
          <a:p>
            <a:endParaRPr lang="en-US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058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7520F-7444-62A9-5258-B13BED63B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7010"/>
            <a:ext cx="10515600" cy="48642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Thank You !</a:t>
            </a:r>
          </a:p>
          <a:p>
            <a:pPr marL="0" indent="0" algn="ctr">
              <a:buNone/>
            </a:pPr>
            <a:endParaRPr lang="en-US" sz="4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 Are Always Welcome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</a:rPr>
              <a:t>_______________________________</a:t>
            </a:r>
          </a:p>
          <a:p>
            <a:pPr marL="0" indent="0" algn="ctr">
              <a:buNone/>
            </a:pPr>
            <a:endParaRPr lang="en-US" sz="8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We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thank you for your time, interest, and enthusiasm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421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987</Words>
  <Application>Microsoft Office PowerPoint</Application>
  <PresentationFormat>Widescreen</PresentationFormat>
  <Paragraphs>129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GriffithGothicCond Black</vt:lpstr>
      <vt:lpstr>Times New Roman</vt:lpstr>
      <vt:lpstr>Verdana</vt:lpstr>
      <vt:lpstr>Office Theme</vt:lpstr>
      <vt:lpstr>Custom Design</vt:lpstr>
      <vt:lpstr>Introducing Green Flash Chromatography, sc-CO2 Flash</vt:lpstr>
      <vt:lpstr> Green Flash Chromatography (G-FlashTM)  </vt:lpstr>
      <vt:lpstr>G-FlashTM Chromatography with Three Key Innovations </vt:lpstr>
      <vt:lpstr> G-FlashTM Chromatography – The Technology  </vt:lpstr>
      <vt:lpstr>G-FlashTM Chromatography – The Technology</vt:lpstr>
      <vt:lpstr>G-FlashTM Chromatography – The Technology</vt:lpstr>
      <vt:lpstr>G-FlashTM Chromatography – The Technology</vt:lpstr>
      <vt:lpstr>G-FlashTM Chromatography – Chromatography</vt:lpstr>
      <vt:lpstr>G-FlashTM Chromatography – Chromatography</vt:lpstr>
      <vt:lpstr>G-FlashTM Chromatography – Chromatography</vt:lpstr>
      <vt:lpstr>PowerPoint Presentation</vt:lpstr>
      <vt:lpstr>Traditional Flash vs. G-FlashTM Chromatography Comparison Quinoxaline, Butyl-4-Hydroxybenzoate, and N-(4-Methoxyphenyl)acetamide </vt:lpstr>
      <vt:lpstr>Cost Analysis – G-FlashTM vs. Traditional Flash Chromatography Single Separation Comparison * </vt:lpstr>
      <vt:lpstr> Comments from Key Researchers at Major Pharmaceutical Companies who have seen the G-FlashTM Pre-Commercial Unit</vt:lpstr>
      <vt:lpstr>Current Design of the G-Flash Chromatography System</vt:lpstr>
      <vt:lpstr>G-FlashTM Intellectual Property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Jennfer McVeigh</dc:creator>
  <cp:lastModifiedBy>Ken Krewson</cp:lastModifiedBy>
  <cp:revision>7</cp:revision>
  <dcterms:created xsi:type="dcterms:W3CDTF">2024-03-27T22:24:53Z</dcterms:created>
  <dcterms:modified xsi:type="dcterms:W3CDTF">2026-02-25T15:48:51Z</dcterms:modified>
</cp:coreProperties>
</file>